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86" r:id="rId3"/>
    <p:sldId id="283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9" r:id="rId16"/>
    <p:sldId id="270" r:id="rId17"/>
    <p:sldId id="271" r:id="rId18"/>
    <p:sldId id="272" r:id="rId19"/>
    <p:sldId id="273" r:id="rId20"/>
    <p:sldId id="274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84" r:id="rId31"/>
    <p:sldId id="275" r:id="rId32"/>
    <p:sldId id="276" r:id="rId33"/>
    <p:sldId id="279" r:id="rId34"/>
    <p:sldId id="277" r:id="rId35"/>
    <p:sldId id="278" r:id="rId36"/>
    <p:sldId id="280" r:id="rId37"/>
    <p:sldId id="281" r:id="rId38"/>
    <p:sldId id="282" r:id="rId39"/>
    <p:sldId id="285" r:id="rId4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3714" autoAdjust="0"/>
  </p:normalViewPr>
  <p:slideViewPr>
    <p:cSldViewPr>
      <p:cViewPr>
        <p:scale>
          <a:sx n="76" d="100"/>
          <a:sy n="76" d="100"/>
        </p:scale>
        <p:origin x="-1260" y="-1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s-ES"/>
          </a:p>
        </p:txBody>
      </p:sp>
      <p:sp>
        <p:nvSpPr>
          <p:cNvPr id="10" name="9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13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18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21 Conector recto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26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23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Elipse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24 Elipse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0" name="9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s-ES"/>
          </a:p>
        </p:txBody>
      </p:sp>
      <p:sp>
        <p:nvSpPr>
          <p:cNvPr id="9" name="8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16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18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19 Elipse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Elipse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Conector recto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2" name="11 Marcador de texto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4" name="13 Marcador de texto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17 Marcador de contenido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21" name="20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22" name="21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23" name="22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12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18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16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21" name="20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7A847CFC-816F-41D0-AAC0-9BF4FEBC753E}" type="datetimeFigureOut">
              <a:rPr lang="es-ES" smtClean="0"/>
              <a:pPr/>
              <a:t>01/05/2013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6 Conector recto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267744" y="764704"/>
            <a:ext cx="590418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Proyecto Final </a:t>
            </a:r>
          </a:p>
          <a:p>
            <a:pPr algn="ctr"/>
            <a:r>
              <a:rPr lang="es-ES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“Supermercado”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4860032" y="4221088"/>
            <a:ext cx="3888432" cy="203132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b="1" dirty="0" smtClean="0"/>
              <a:t>Integrantes:</a:t>
            </a:r>
          </a:p>
          <a:p>
            <a:pPr>
              <a:buFont typeface="Arial" pitchFamily="34" charset="0"/>
              <a:buChar char="•"/>
            </a:pPr>
            <a:r>
              <a:rPr lang="es-CL" dirty="0" smtClean="0"/>
              <a:t>Lorena </a:t>
            </a:r>
            <a:r>
              <a:rPr lang="es-CL" dirty="0" err="1" smtClean="0"/>
              <a:t>Sanzana</a:t>
            </a:r>
            <a:r>
              <a:rPr lang="es-CL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es-CL" dirty="0" smtClean="0"/>
              <a:t>Loreto </a:t>
            </a:r>
            <a:r>
              <a:rPr lang="es-CL" dirty="0" err="1" smtClean="0"/>
              <a:t>Sanzana</a:t>
            </a:r>
            <a:r>
              <a:rPr lang="es-CL" dirty="0" smtClean="0"/>
              <a:t>.</a:t>
            </a:r>
          </a:p>
          <a:p>
            <a:pPr>
              <a:buFont typeface="Arial" pitchFamily="34" charset="0"/>
              <a:buChar char="•"/>
            </a:pPr>
            <a:endParaRPr lang="es-CL" dirty="0" smtClean="0"/>
          </a:p>
          <a:p>
            <a:pPr>
              <a:buFont typeface="Arial" pitchFamily="34" charset="0"/>
              <a:buChar char="•"/>
            </a:pPr>
            <a:r>
              <a:rPr lang="es-CL" b="1" dirty="0" smtClean="0"/>
              <a:t>Asignatura: </a:t>
            </a:r>
            <a:r>
              <a:rPr lang="es-CL" dirty="0" smtClean="0"/>
              <a:t>Base de datos</a:t>
            </a:r>
          </a:p>
          <a:p>
            <a:pPr>
              <a:buFont typeface="Arial" pitchFamily="34" charset="0"/>
              <a:buChar char="•"/>
            </a:pPr>
            <a:endParaRPr lang="es-CL" dirty="0" smtClean="0"/>
          </a:p>
          <a:p>
            <a:pPr>
              <a:buFont typeface="Arial" pitchFamily="34" charset="0"/>
              <a:buChar char="•"/>
            </a:pPr>
            <a:r>
              <a:rPr lang="es-CL" b="1" dirty="0" smtClean="0"/>
              <a:t>Profesora: </a:t>
            </a:r>
            <a:r>
              <a:rPr lang="es-CL" dirty="0" smtClean="0"/>
              <a:t>Pilar Pardo.</a:t>
            </a:r>
            <a:endParaRPr lang="es-C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9452" y="116632"/>
            <a:ext cx="8796469" cy="6597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2771800" y="5373216"/>
            <a:ext cx="5832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 smtClean="0"/>
              <a:t>QUINTA TABLA </a:t>
            </a:r>
            <a:r>
              <a:rPr lang="es-CL" sz="3200" dirty="0" smtClean="0">
                <a:solidFill>
                  <a:srgbClr val="FF0000"/>
                </a:solidFill>
              </a:rPr>
              <a:t>“VENTA”</a:t>
            </a:r>
            <a:endParaRPr lang="es-CL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952" y="30055"/>
            <a:ext cx="8892480" cy="6669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2555776" y="5080828"/>
            <a:ext cx="51845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 smtClean="0"/>
              <a:t>SEXTA TABLA </a:t>
            </a:r>
            <a:r>
              <a:rPr lang="es-CL" sz="1600" dirty="0" smtClean="0">
                <a:solidFill>
                  <a:srgbClr val="FF0000"/>
                </a:solidFill>
              </a:rPr>
              <a:t>“DETALLEVENTA”</a:t>
            </a:r>
            <a:endParaRPr lang="es-CL" sz="1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29" y="94223"/>
            <a:ext cx="8964488" cy="67233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2051720" y="5301208"/>
            <a:ext cx="7272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 smtClean="0"/>
              <a:t>INSERTAMOS LOS DATOS A LA TABLA </a:t>
            </a:r>
            <a:r>
              <a:rPr lang="es-CL" sz="1600" dirty="0" smtClean="0">
                <a:solidFill>
                  <a:srgbClr val="FF0000"/>
                </a:solidFill>
              </a:rPr>
              <a:t>PRODUCTO</a:t>
            </a:r>
            <a:r>
              <a:rPr lang="es-CL" sz="1600" dirty="0" smtClean="0"/>
              <a:t> CON ESTE CODIGO</a:t>
            </a:r>
            <a:endParaRPr lang="es-CL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084501" cy="6813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 rot="1324617">
            <a:off x="6475282" y="1872711"/>
            <a:ext cx="2710736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dirty="0" smtClean="0">
                <a:solidFill>
                  <a:srgbClr val="0070C0"/>
                </a:solidFill>
              </a:rPr>
              <a:t>DATOS INSERTADOS CORRECTAMENTE </a:t>
            </a:r>
            <a:endParaRPr lang="es-CL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24" y="101179"/>
            <a:ext cx="8964488" cy="67233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5 CuadroTexto"/>
          <p:cNvSpPr txBox="1"/>
          <p:nvPr/>
        </p:nvSpPr>
        <p:spPr>
          <a:xfrm rot="1174702">
            <a:off x="5262211" y="1922459"/>
            <a:ext cx="3640323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dirty="0" smtClean="0"/>
              <a:t>INSERTANDO DATOS  A LA TABLA CAJA</a:t>
            </a:r>
            <a:endParaRPr lang="es-C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6632"/>
            <a:ext cx="8820472" cy="6615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2195736" y="5644204"/>
            <a:ext cx="5832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 smtClean="0"/>
              <a:t>INSERTANDO DATOS A </a:t>
            </a:r>
            <a:r>
              <a:rPr lang="es-CL" sz="2400" dirty="0" smtClean="0">
                <a:solidFill>
                  <a:srgbClr val="FF0000"/>
                </a:solidFill>
              </a:rPr>
              <a:t>CLIENTE</a:t>
            </a:r>
            <a:endParaRPr lang="es-CL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88640"/>
            <a:ext cx="8820472" cy="6615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2051720" y="5373216"/>
            <a:ext cx="7092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 smtClean="0"/>
              <a:t>INSERTANDO DATOS A </a:t>
            </a:r>
            <a:r>
              <a:rPr lang="es-CL" sz="2000" dirty="0" smtClean="0">
                <a:solidFill>
                  <a:srgbClr val="FF0000"/>
                </a:solidFill>
              </a:rPr>
              <a:t>DETALLEVENTA</a:t>
            </a:r>
            <a:endParaRPr lang="es-CL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421" y="86723"/>
            <a:ext cx="8872860" cy="6654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 rot="1137973">
            <a:off x="5898901" y="1839895"/>
            <a:ext cx="2736304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1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2051720" y="4725144"/>
            <a:ext cx="7092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 smtClean="0"/>
              <a:t>Queremos mostrar el Nombre, Precio y </a:t>
            </a:r>
            <a:r>
              <a:rPr lang="es-CL" sz="2400" dirty="0" smtClean="0">
                <a:solidFill>
                  <a:srgbClr val="FF0000"/>
                </a:solidFill>
              </a:rPr>
              <a:t>Categoría</a:t>
            </a:r>
            <a:r>
              <a:rPr lang="es-CL" sz="2400" dirty="0" smtClean="0"/>
              <a:t> del Producto ordenándolo por el Nombre del Producto</a:t>
            </a:r>
            <a:endParaRPr lang="es-CL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8679" y="36003"/>
            <a:ext cx="8892480" cy="6669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 rot="1298850">
            <a:off x="5471494" y="2055400"/>
            <a:ext cx="3400045" cy="707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CL" sz="2000" dirty="0" smtClean="0"/>
              <a:t>RESULTADO DE LA CONSULTA </a:t>
            </a:r>
            <a:r>
              <a:rPr lang="es-CL" sz="2000" dirty="0" smtClean="0">
                <a:solidFill>
                  <a:srgbClr val="FFFF00"/>
                </a:solidFill>
              </a:rPr>
              <a:t>1</a:t>
            </a:r>
            <a:endParaRPr lang="es-CL" sz="20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 t="2953"/>
          <a:stretch>
            <a:fillRect/>
          </a:stretch>
        </p:blipFill>
        <p:spPr bwMode="auto">
          <a:xfrm>
            <a:off x="107504" y="116632"/>
            <a:ext cx="9036496" cy="662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5 CuadroTexto"/>
          <p:cNvSpPr txBox="1"/>
          <p:nvPr/>
        </p:nvSpPr>
        <p:spPr>
          <a:xfrm rot="1137973">
            <a:off x="5394843" y="1911904"/>
            <a:ext cx="2736304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2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1331640" y="5184194"/>
            <a:ext cx="7128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 smtClean="0"/>
              <a:t>Mostrar Nombre, </a:t>
            </a:r>
            <a:r>
              <a:rPr lang="es-CL" sz="2000" dirty="0" err="1" smtClean="0">
                <a:solidFill>
                  <a:srgbClr val="FF0000"/>
                </a:solidFill>
              </a:rPr>
              <a:t>FechaCreacion</a:t>
            </a:r>
            <a:r>
              <a:rPr lang="es-CL" sz="2000" dirty="0" smtClean="0"/>
              <a:t> y la </a:t>
            </a:r>
            <a:r>
              <a:rPr lang="es-CL" sz="2000" dirty="0" err="1" smtClean="0">
                <a:solidFill>
                  <a:srgbClr val="FF0000"/>
                </a:solidFill>
              </a:rPr>
              <a:t>Categoria</a:t>
            </a:r>
            <a:r>
              <a:rPr lang="es-CL" sz="2000" dirty="0" smtClean="0"/>
              <a:t> de todas las Bebidas</a:t>
            </a:r>
            <a:endParaRPr lang="es-CL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s-CL" dirty="0" smtClean="0"/>
              <a:t>INTRODUCCIÓN………….. …………………3</a:t>
            </a:r>
          </a:p>
          <a:p>
            <a:r>
              <a:rPr lang="es-CL" dirty="0" smtClean="0"/>
              <a:t>MODELO DE LA BASE DE DATOS……… 4</a:t>
            </a:r>
          </a:p>
          <a:p>
            <a:r>
              <a:rPr lang="es-CL" dirty="0" smtClean="0"/>
              <a:t>INSERTANDO DATOS……………………...12</a:t>
            </a:r>
          </a:p>
          <a:p>
            <a:r>
              <a:rPr lang="es-CL" dirty="0" smtClean="0"/>
              <a:t>CONSULTAS…………………………………..17-29</a:t>
            </a:r>
          </a:p>
          <a:p>
            <a:r>
              <a:rPr lang="es-CL" dirty="0" smtClean="0"/>
              <a:t>MODELO LOGICO………………………...….30</a:t>
            </a:r>
          </a:p>
          <a:p>
            <a:r>
              <a:rPr lang="es-CL" dirty="0" smtClean="0"/>
              <a:t>MODELO FISICO…………………………..…31</a:t>
            </a:r>
          </a:p>
          <a:p>
            <a:r>
              <a:rPr lang="es-CL" dirty="0" smtClean="0"/>
              <a:t>TABLA EN SQL SERVER…………………...32</a:t>
            </a:r>
          </a:p>
          <a:p>
            <a:r>
              <a:rPr lang="es-CL" dirty="0" smtClean="0"/>
              <a:t>DIAGRAMA EN SQL SERVER……………..38</a:t>
            </a:r>
          </a:p>
          <a:p>
            <a:r>
              <a:rPr lang="es-CL" dirty="0" smtClean="0"/>
              <a:t>CONCLUSIÓN. ………………………….........39</a:t>
            </a:r>
            <a:endParaRPr lang="es-CL" dirty="0"/>
          </a:p>
        </p:txBody>
      </p:sp>
      <p:sp>
        <p:nvSpPr>
          <p:cNvPr id="4" name="3 Rectángulo"/>
          <p:cNvSpPr/>
          <p:nvPr/>
        </p:nvSpPr>
        <p:spPr>
          <a:xfrm>
            <a:off x="611560" y="332656"/>
            <a:ext cx="2531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s-CL" sz="5400" b="1" cap="none" spc="0" dirty="0" smtClean="0">
                <a:ln/>
                <a:solidFill>
                  <a:schemeClr val="accent3"/>
                </a:solidFill>
                <a:effectLst/>
              </a:rPr>
              <a:t>INDICE</a:t>
            </a:r>
            <a:endParaRPr lang="es-CL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 t="3937"/>
          <a:stretch>
            <a:fillRect/>
          </a:stretch>
        </p:blipFill>
        <p:spPr bwMode="auto">
          <a:xfrm>
            <a:off x="107504" y="116632"/>
            <a:ext cx="8712968" cy="6431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6 CuadroTexto"/>
          <p:cNvSpPr txBox="1"/>
          <p:nvPr/>
        </p:nvSpPr>
        <p:spPr>
          <a:xfrm rot="1137973">
            <a:off x="5105735" y="1774330"/>
            <a:ext cx="277594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3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1547664" y="5301208"/>
            <a:ext cx="7272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 smtClean="0"/>
              <a:t>Sumar el precio de los </a:t>
            </a:r>
            <a:r>
              <a:rPr lang="es-CL" sz="2000" dirty="0" smtClean="0">
                <a:solidFill>
                  <a:srgbClr val="FF0000"/>
                </a:solidFill>
              </a:rPr>
              <a:t>productos </a:t>
            </a:r>
            <a:endParaRPr lang="es-CL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16632"/>
            <a:ext cx="8820460" cy="6597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 rot="1137973">
            <a:off x="5177743" y="2252789"/>
            <a:ext cx="277594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4</a:t>
            </a:r>
            <a:endParaRPr lang="es-CL" sz="36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90503"/>
            <a:ext cx="8736225" cy="6453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 rot="1137973">
            <a:off x="5105735" y="2130869"/>
            <a:ext cx="277594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5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1403648" y="5229200"/>
            <a:ext cx="64087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 smtClean="0"/>
              <a:t>Para ver que producto se llama “</a:t>
            </a:r>
            <a:r>
              <a:rPr lang="es-CL" sz="2400" dirty="0" smtClean="0">
                <a:solidFill>
                  <a:srgbClr val="FF0000"/>
                </a:solidFill>
              </a:rPr>
              <a:t>Manzana”</a:t>
            </a:r>
            <a:endParaRPr lang="es-CL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145" y="116632"/>
            <a:ext cx="8883334" cy="6669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 rot="1137973">
            <a:off x="5902533" y="2278385"/>
            <a:ext cx="277594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6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1691680" y="5013176"/>
            <a:ext cx="6912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 smtClean="0"/>
              <a:t>Modificar la </a:t>
            </a:r>
            <a:r>
              <a:rPr lang="es-CL" sz="2400" dirty="0" err="1" smtClean="0">
                <a:solidFill>
                  <a:srgbClr val="FF0000"/>
                </a:solidFill>
              </a:rPr>
              <a:t>FechaCreacion</a:t>
            </a:r>
            <a:r>
              <a:rPr lang="es-CL" sz="2400" dirty="0" smtClean="0"/>
              <a:t> de un producto</a:t>
            </a:r>
            <a:endParaRPr lang="es-CL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0"/>
            <a:ext cx="8892480" cy="6669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 rot="1137973">
            <a:off x="5321759" y="2134369"/>
            <a:ext cx="277594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7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2282663" y="5301208"/>
            <a:ext cx="5832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 smtClean="0"/>
              <a:t>Mostrar el </a:t>
            </a:r>
            <a:r>
              <a:rPr lang="es-CL" sz="2400" dirty="0" smtClean="0">
                <a:solidFill>
                  <a:srgbClr val="FF0000"/>
                </a:solidFill>
              </a:rPr>
              <a:t>Precio</a:t>
            </a:r>
            <a:r>
              <a:rPr lang="es-CL" sz="2400" dirty="0" smtClean="0"/>
              <a:t> del producto pera</a:t>
            </a:r>
            <a:endParaRPr lang="es-CL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6632"/>
            <a:ext cx="8892479" cy="6585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CuadroTexto"/>
          <p:cNvSpPr txBox="1"/>
          <p:nvPr/>
        </p:nvSpPr>
        <p:spPr>
          <a:xfrm rot="1137973">
            <a:off x="4583422" y="1558307"/>
            <a:ext cx="277594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8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1403648" y="4293096"/>
            <a:ext cx="6984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Esta consulta se llama </a:t>
            </a:r>
            <a:r>
              <a:rPr lang="es-ES" sz="2000" dirty="0" smtClean="0">
                <a:solidFill>
                  <a:srgbClr val="FF0000"/>
                </a:solidFill>
              </a:rPr>
              <a:t>BETWEEN </a:t>
            </a:r>
            <a:r>
              <a:rPr lang="es-ES" sz="2000" dirty="0" smtClean="0"/>
              <a:t>y nos permite la selección de un rango.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82251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03814" cy="6741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 rot="1137973">
            <a:off x="4745695" y="1702321"/>
            <a:ext cx="277594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</a:t>
            </a:r>
            <a:r>
              <a:rPr lang="es-CL" sz="3600" b="1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1268282" y="4844444"/>
            <a:ext cx="6314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FF0000"/>
                </a:solidFill>
              </a:rPr>
              <a:t>IN: </a:t>
            </a:r>
            <a:r>
              <a:rPr lang="es-ES" sz="2000" dirty="0" smtClean="0"/>
              <a:t>Los valores pueden ser Números o Caracteres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99021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2" y="103066"/>
            <a:ext cx="8892479" cy="67413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CuadroTexto"/>
          <p:cNvSpPr txBox="1"/>
          <p:nvPr/>
        </p:nvSpPr>
        <p:spPr>
          <a:xfrm rot="1137973">
            <a:off x="4515817" y="1353216"/>
            <a:ext cx="3286348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10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1106743" y="4293096"/>
            <a:ext cx="74168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</a:rPr>
              <a:t>LIKE: </a:t>
            </a:r>
            <a:r>
              <a:rPr lang="es-ES" dirty="0" smtClean="0"/>
              <a:t>Permite hacer una búsqueda basada en un patrón , con toda línea que comience con </a:t>
            </a:r>
            <a:r>
              <a:rPr lang="es-ES" dirty="0" smtClean="0">
                <a:solidFill>
                  <a:srgbClr val="FF0000"/>
                </a:solidFill>
              </a:rPr>
              <a:t>“Pe” </a:t>
            </a:r>
            <a:r>
              <a:rPr lang="es-ES" dirty="0" smtClean="0"/>
              <a:t>que es el de nuestro caso y nos muestra todos los datos que contengan la palabra “Pe”</a:t>
            </a:r>
            <a:endParaRPr lang="es-ES" dirty="0"/>
          </a:p>
        </p:txBody>
      </p:sp>
      <p:sp>
        <p:nvSpPr>
          <p:cNvPr id="7" name="6 Flecha izquierda"/>
          <p:cNvSpPr/>
          <p:nvPr/>
        </p:nvSpPr>
        <p:spPr>
          <a:xfrm rot="19671940">
            <a:off x="1812566" y="1156513"/>
            <a:ext cx="483226" cy="32296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967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2" y="116632"/>
            <a:ext cx="9011794" cy="6624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CuadroTexto"/>
          <p:cNvSpPr txBox="1"/>
          <p:nvPr/>
        </p:nvSpPr>
        <p:spPr>
          <a:xfrm rot="1137973">
            <a:off x="4474416" y="1497233"/>
            <a:ext cx="3286348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11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1691680" y="4653136"/>
            <a:ext cx="6444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</a:rPr>
              <a:t>OR-AND: </a:t>
            </a:r>
            <a:r>
              <a:rPr lang="es-ES" dirty="0" smtClean="0"/>
              <a:t>los utilizamos para mostrar los valores que especificamos con los signos (&gt;) mayor o </a:t>
            </a:r>
            <a:r>
              <a:rPr lang="es-ES" dirty="0" err="1" smtClean="0"/>
              <a:t>menoºººººººººr</a:t>
            </a:r>
            <a:r>
              <a:rPr lang="es-ES" dirty="0" smtClean="0"/>
              <a:t> (&lt;)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6089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8964488" cy="6669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CuadroTexto"/>
          <p:cNvSpPr txBox="1"/>
          <p:nvPr/>
        </p:nvSpPr>
        <p:spPr>
          <a:xfrm rot="1137973">
            <a:off x="4498070" y="1569241"/>
            <a:ext cx="3286348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3600" b="1" dirty="0" smtClean="0">
                <a:solidFill>
                  <a:srgbClr val="FF0000"/>
                </a:solidFill>
              </a:rPr>
              <a:t>Consulta 12</a:t>
            </a:r>
            <a:endParaRPr lang="es-CL" sz="3600" b="1" dirty="0">
              <a:solidFill>
                <a:srgbClr val="FF000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3203848" y="4653136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COUNT: cuenta los </a:t>
            </a:r>
            <a:r>
              <a:rPr lang="es-ES" dirty="0" smtClean="0">
                <a:solidFill>
                  <a:srgbClr val="FF0000"/>
                </a:solidFill>
              </a:rPr>
              <a:t>productos</a:t>
            </a:r>
            <a:r>
              <a:rPr lang="es-ES" dirty="0" smtClean="0"/>
              <a:t> que seleccionamos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5789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0" y="1124744"/>
            <a:ext cx="9144000" cy="496855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s-CL" sz="1400" dirty="0" smtClean="0"/>
              <a:t>Crear una Base de Datos no es un proceso complicado ni demasiado difícil como suelen pensar, solo tenemos que tener en cuenta que herramientas utilizar y como utilizarlo.</a:t>
            </a:r>
            <a:br>
              <a:rPr lang="es-CL" sz="1400" dirty="0" smtClean="0"/>
            </a:br>
            <a:r>
              <a:rPr lang="es-CL" sz="1400" dirty="0" smtClean="0"/>
              <a:t>En nuestro proyecto Implementaremos un modelo de Base de Datos para un Supermercado, que tiene de 6 entidades con sus respectivos </a:t>
            </a:r>
            <a:r>
              <a:rPr lang="es-CL" sz="1400" b="1" dirty="0" smtClean="0"/>
              <a:t>atributos: </a:t>
            </a:r>
          </a:p>
          <a:p>
            <a:pPr>
              <a:lnSpc>
                <a:spcPct val="150000"/>
              </a:lnSpc>
            </a:pPr>
            <a:r>
              <a:rPr lang="es-CL" sz="1400" dirty="0" err="1" smtClean="0"/>
              <a:t>Categoria</a:t>
            </a:r>
            <a:r>
              <a:rPr lang="es-CL" sz="1400" dirty="0" smtClean="0"/>
              <a:t> (PK </a:t>
            </a:r>
            <a:r>
              <a:rPr lang="es-CL" sz="1400" dirty="0" err="1" smtClean="0"/>
              <a:t>idCategoria</a:t>
            </a:r>
            <a:r>
              <a:rPr lang="es-CL" sz="1400" dirty="0" smtClean="0"/>
              <a:t>, </a:t>
            </a:r>
            <a:r>
              <a:rPr lang="es-CL" sz="1400" dirty="0" err="1" smtClean="0"/>
              <a:t>Categoria</a:t>
            </a:r>
            <a:r>
              <a:rPr lang="es-CL" sz="1400" dirty="0" smtClean="0"/>
              <a:t>).</a:t>
            </a:r>
          </a:p>
          <a:p>
            <a:pPr>
              <a:lnSpc>
                <a:spcPct val="150000"/>
              </a:lnSpc>
            </a:pPr>
            <a:r>
              <a:rPr lang="es-CL" sz="1400" dirty="0" smtClean="0"/>
              <a:t>Producto (PK </a:t>
            </a:r>
            <a:r>
              <a:rPr lang="es-CL" sz="1400" dirty="0" err="1" smtClean="0"/>
              <a:t>idProducto</a:t>
            </a:r>
            <a:r>
              <a:rPr lang="es-CL" sz="1400" dirty="0" smtClean="0"/>
              <a:t>, Nombre, Precio, </a:t>
            </a:r>
            <a:r>
              <a:rPr lang="es-CL" sz="1400" dirty="0" err="1" smtClean="0"/>
              <a:t>FechaCreacion</a:t>
            </a:r>
            <a:r>
              <a:rPr lang="es-CL" sz="1400" dirty="0" smtClean="0"/>
              <a:t>, </a:t>
            </a:r>
            <a:r>
              <a:rPr lang="es-CL" sz="1400" dirty="0" err="1" smtClean="0"/>
              <a:t>FechaVencimiento</a:t>
            </a:r>
            <a:r>
              <a:rPr lang="es-CL" sz="1400" dirty="0" smtClean="0"/>
              <a:t>, Stock, </a:t>
            </a:r>
          </a:p>
          <a:p>
            <a:pPr>
              <a:lnSpc>
                <a:spcPct val="150000"/>
              </a:lnSpc>
            </a:pPr>
            <a:r>
              <a:rPr lang="es-CL" sz="1400" dirty="0" smtClean="0"/>
              <a:t>FK </a:t>
            </a:r>
            <a:r>
              <a:rPr lang="es-CL" sz="1400" dirty="0" err="1" smtClean="0"/>
              <a:t>idCategoria</a:t>
            </a:r>
            <a:r>
              <a:rPr lang="es-CL" sz="1400" dirty="0" smtClean="0"/>
              <a:t>).</a:t>
            </a:r>
          </a:p>
          <a:p>
            <a:pPr>
              <a:lnSpc>
                <a:spcPct val="150000"/>
              </a:lnSpc>
            </a:pPr>
            <a:r>
              <a:rPr lang="es-CL" sz="1400" dirty="0" smtClean="0"/>
              <a:t>Cliente (PK </a:t>
            </a:r>
            <a:r>
              <a:rPr lang="es-CL" sz="1400" dirty="0" err="1" smtClean="0"/>
              <a:t>idCliente</a:t>
            </a:r>
            <a:r>
              <a:rPr lang="es-CL" sz="1400" dirty="0" smtClean="0"/>
              <a:t>, CI, Nombres, Apellidos).</a:t>
            </a:r>
          </a:p>
          <a:p>
            <a:pPr>
              <a:lnSpc>
                <a:spcPct val="150000"/>
              </a:lnSpc>
            </a:pPr>
            <a:r>
              <a:rPr lang="es-CL" sz="1400" dirty="0" smtClean="0"/>
              <a:t>Caja (PK </a:t>
            </a:r>
            <a:r>
              <a:rPr lang="es-CL" sz="1400" dirty="0" err="1" smtClean="0"/>
              <a:t>idCaja</a:t>
            </a:r>
            <a:r>
              <a:rPr lang="es-CL" sz="1400" dirty="0" smtClean="0"/>
              <a:t>, </a:t>
            </a:r>
            <a:r>
              <a:rPr lang="es-CL" sz="1400" dirty="0" err="1" smtClean="0"/>
              <a:t>NCaja</a:t>
            </a:r>
            <a:r>
              <a:rPr lang="es-CL" sz="1400" dirty="0" smtClean="0"/>
              <a:t>, </a:t>
            </a:r>
            <a:r>
              <a:rPr lang="es-CL" sz="1400" dirty="0" err="1" smtClean="0"/>
              <a:t>NombreCajero</a:t>
            </a:r>
            <a:r>
              <a:rPr lang="es-CL" sz="1400" dirty="0" smtClean="0"/>
              <a:t>).</a:t>
            </a:r>
          </a:p>
          <a:p>
            <a:pPr>
              <a:lnSpc>
                <a:spcPct val="150000"/>
              </a:lnSpc>
            </a:pPr>
            <a:r>
              <a:rPr lang="es-CL" sz="1400" dirty="0" smtClean="0"/>
              <a:t>Venta (PK </a:t>
            </a:r>
            <a:r>
              <a:rPr lang="es-CL" sz="1400" dirty="0" err="1" smtClean="0"/>
              <a:t>idVenta</a:t>
            </a:r>
            <a:r>
              <a:rPr lang="es-CL" sz="1400" dirty="0" smtClean="0"/>
              <a:t>, </a:t>
            </a:r>
            <a:r>
              <a:rPr lang="es-CL" sz="1400" dirty="0" err="1" smtClean="0"/>
              <a:t>FechaCompra</a:t>
            </a:r>
            <a:r>
              <a:rPr lang="es-CL" sz="1400" dirty="0" smtClean="0"/>
              <a:t>, FK </a:t>
            </a:r>
            <a:r>
              <a:rPr lang="es-CL" sz="1400" dirty="0" err="1" smtClean="0"/>
              <a:t>idCaja</a:t>
            </a:r>
            <a:r>
              <a:rPr lang="es-CL" sz="1400" dirty="0" smtClean="0"/>
              <a:t>, FK Cliente).</a:t>
            </a:r>
          </a:p>
          <a:p>
            <a:pPr>
              <a:lnSpc>
                <a:spcPct val="150000"/>
              </a:lnSpc>
            </a:pPr>
            <a:r>
              <a:rPr lang="es-CL" sz="1400" dirty="0" err="1" smtClean="0"/>
              <a:t>DetalleVenta</a:t>
            </a:r>
            <a:r>
              <a:rPr lang="es-CL" sz="1400" dirty="0" smtClean="0"/>
              <a:t> (PK </a:t>
            </a:r>
            <a:r>
              <a:rPr lang="es-CL" sz="1400" dirty="0" err="1" smtClean="0"/>
              <a:t>idDetalleVenta</a:t>
            </a:r>
            <a:r>
              <a:rPr lang="es-CL" sz="1400" dirty="0" smtClean="0"/>
              <a:t>, Cantidad, FK </a:t>
            </a:r>
            <a:r>
              <a:rPr lang="es-CL" sz="1400" dirty="0" err="1" smtClean="0"/>
              <a:t>idProducto</a:t>
            </a:r>
            <a:r>
              <a:rPr lang="es-CL" sz="1400" dirty="0" smtClean="0"/>
              <a:t>, FK </a:t>
            </a:r>
            <a:r>
              <a:rPr lang="es-CL" sz="1400" dirty="0" err="1" smtClean="0"/>
              <a:t>idVenta</a:t>
            </a:r>
            <a:r>
              <a:rPr lang="es-CL" sz="1400" dirty="0" smtClean="0"/>
              <a:t>).</a:t>
            </a:r>
            <a:br>
              <a:rPr lang="es-CL" sz="1400" dirty="0" smtClean="0"/>
            </a:br>
            <a:r>
              <a:rPr lang="es-CL" sz="1400" dirty="0" smtClean="0"/>
              <a:t/>
            </a:r>
            <a:br>
              <a:rPr lang="es-CL" sz="1400" dirty="0" smtClean="0"/>
            </a:br>
            <a:r>
              <a:rPr lang="es-CL" sz="1400" dirty="0" smtClean="0"/>
              <a:t>Nuestro Proyecto de Base servirá para poder hacer un registro preciso de productos, precios, ventas y clientes que  pueda tener un Supermercado.</a:t>
            </a:r>
            <a:endParaRPr lang="es-CL" sz="1400" dirty="0"/>
          </a:p>
        </p:txBody>
      </p:sp>
      <p:sp>
        <p:nvSpPr>
          <p:cNvPr id="4" name="3 Rectángulo"/>
          <p:cNvSpPr/>
          <p:nvPr/>
        </p:nvSpPr>
        <p:spPr>
          <a:xfrm>
            <a:off x="1366652" y="188640"/>
            <a:ext cx="58657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s-CL" sz="5400" b="1" cap="none" spc="0" dirty="0" smtClean="0">
                <a:ln/>
                <a:solidFill>
                  <a:schemeClr val="accent3"/>
                </a:solidFill>
                <a:effectLst/>
              </a:rPr>
              <a:t>INTRODUCIÓN</a:t>
            </a:r>
            <a:endParaRPr lang="es-CL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-27384"/>
            <a:ext cx="8784976" cy="6597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6084168" y="1482638"/>
            <a:ext cx="1656184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dirty="0" smtClean="0"/>
              <a:t>Modelo lógico</a:t>
            </a:r>
            <a:endParaRPr lang="es-C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1750725"/>
            <a:ext cx="8856984" cy="67908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6084168" y="1660158"/>
            <a:ext cx="1656184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dirty="0" smtClean="0"/>
              <a:t>Modelo Físico</a:t>
            </a:r>
            <a:endParaRPr lang="es-C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099" name="Picture 3" descr="G:\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260648"/>
            <a:ext cx="8784976" cy="626469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122" name="Picture 2" descr="G:\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5" y="332656"/>
            <a:ext cx="9001000" cy="61206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6146" name="Picture 2" descr="G:\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260648"/>
            <a:ext cx="8755258" cy="61926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7170" name="Picture 2" descr="G:\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034" y="198358"/>
            <a:ext cx="9012798" cy="640871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8194" name="Picture 2" descr="G:\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260648"/>
            <a:ext cx="8904989" cy="626469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9218" name="Picture 2" descr="G:\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5896" y="279581"/>
            <a:ext cx="8992507" cy="604867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0242" name="Picture 2" descr="G:\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778" y="227496"/>
            <a:ext cx="9056018" cy="61926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s-CL" dirty="0" smtClean="0"/>
              <a:t> En nuestro proyecto se utilizo las herramientas de (SQL Server 2008, MSQL, Data </a:t>
            </a:r>
            <a:r>
              <a:rPr lang="es-CL" dirty="0" err="1" smtClean="0"/>
              <a:t>Architect</a:t>
            </a:r>
            <a:r>
              <a:rPr lang="es-CL" dirty="0" smtClean="0"/>
              <a:t>).</a:t>
            </a:r>
            <a:br>
              <a:rPr lang="es-CL" dirty="0" smtClean="0"/>
            </a:br>
            <a:r>
              <a:rPr lang="es-CL" dirty="0" smtClean="0"/>
              <a:t>  * Para extender el conocimiento de MYQL, recurrimos al tutoriales en línea de MYSQL. </a:t>
            </a:r>
          </a:p>
          <a:p>
            <a:endParaRPr lang="es-CL" dirty="0" smtClean="0"/>
          </a:p>
          <a:p>
            <a:r>
              <a:rPr lang="es-CL" dirty="0" smtClean="0"/>
              <a:t> Este proyecto nos pareció muy interesante porque aprendimos más sobre la creación de bases de datos ,e interactuar con nuevas consultas.</a:t>
            </a:r>
          </a:p>
          <a:p>
            <a:endParaRPr lang="es-CL" dirty="0" smtClean="0"/>
          </a:p>
          <a:p>
            <a:endParaRPr lang="es-CL" dirty="0"/>
          </a:p>
        </p:txBody>
      </p:sp>
      <p:sp>
        <p:nvSpPr>
          <p:cNvPr id="4" name="3 Rectángulo"/>
          <p:cNvSpPr/>
          <p:nvPr/>
        </p:nvSpPr>
        <p:spPr>
          <a:xfrm>
            <a:off x="2339752" y="332656"/>
            <a:ext cx="39549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s-CL" sz="5400" b="1" cap="none" spc="0" dirty="0" smtClean="0">
                <a:ln/>
                <a:solidFill>
                  <a:schemeClr val="accent3"/>
                </a:solidFill>
                <a:effectLst/>
              </a:rPr>
              <a:t>Conclusión</a:t>
            </a:r>
            <a:endParaRPr lang="es-CL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Título"/>
          <p:cNvSpPr>
            <a:spLocks noGrp="1"/>
          </p:cNvSpPr>
          <p:nvPr>
            <p:ph type="title"/>
          </p:nvPr>
        </p:nvSpPr>
        <p:spPr>
          <a:xfrm>
            <a:off x="1979712" y="5157192"/>
            <a:ext cx="6696744" cy="720080"/>
          </a:xfrm>
        </p:spPr>
        <p:txBody>
          <a:bodyPr>
            <a:normAutofit/>
          </a:bodyPr>
          <a:lstStyle/>
          <a:p>
            <a:r>
              <a:rPr lang="es-CL" dirty="0" smtClean="0"/>
              <a:t>Creamos nuestra Base de Datos</a:t>
            </a:r>
            <a:endParaRPr lang="es-C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9861"/>
            <a:ext cx="8964488" cy="67233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1979274" y="4941168"/>
            <a:ext cx="61206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 smtClean="0"/>
              <a:t>CREAMOS NUENTRA PRIMERA TABLA LLAMADA </a:t>
            </a:r>
            <a:r>
              <a:rPr lang="es-CL" sz="2800" dirty="0" smtClean="0">
                <a:solidFill>
                  <a:srgbClr val="FF0000"/>
                </a:solidFill>
              </a:rPr>
              <a:t>CATEGORIA</a:t>
            </a:r>
            <a:endParaRPr lang="es-CL" sz="2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779" y="53846"/>
            <a:ext cx="9033520" cy="6775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2771800" y="5373216"/>
            <a:ext cx="5832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 smtClean="0"/>
              <a:t>SEGUNDA TABLA </a:t>
            </a:r>
            <a:r>
              <a:rPr lang="es-CL" sz="3200" dirty="0" smtClean="0">
                <a:solidFill>
                  <a:srgbClr val="FF0000"/>
                </a:solidFill>
              </a:rPr>
              <a:t>“PRODUCTO”</a:t>
            </a:r>
            <a:endParaRPr lang="es-CL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88276"/>
            <a:ext cx="8709992" cy="6532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 rot="1142698">
            <a:off x="6021941" y="2195698"/>
            <a:ext cx="37379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 smtClean="0"/>
              <a:t>TABLA </a:t>
            </a:r>
            <a:r>
              <a:rPr lang="es-CL" sz="3200" dirty="0" smtClean="0">
                <a:solidFill>
                  <a:srgbClr val="FF0000"/>
                </a:solidFill>
              </a:rPr>
              <a:t>PRODUCTO</a:t>
            </a:r>
            <a:r>
              <a:rPr lang="es-CL" sz="3200" dirty="0" smtClean="0"/>
              <a:t> CREADA </a:t>
            </a:r>
            <a:endParaRPr lang="es-CL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16632"/>
            <a:ext cx="8640960" cy="662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2771800" y="5373216"/>
            <a:ext cx="5832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 smtClean="0"/>
              <a:t>TERCERA TABLA </a:t>
            </a:r>
            <a:r>
              <a:rPr lang="es-CL" sz="3200" dirty="0" smtClean="0">
                <a:solidFill>
                  <a:srgbClr val="FF0000"/>
                </a:solidFill>
              </a:rPr>
              <a:t>“CAJA”</a:t>
            </a:r>
            <a:endParaRPr lang="es-CL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75360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2771800" y="5373216"/>
            <a:ext cx="5832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 smtClean="0"/>
              <a:t>CUARTA TABLA </a:t>
            </a:r>
            <a:r>
              <a:rPr lang="es-CL" sz="3200" dirty="0" smtClean="0">
                <a:solidFill>
                  <a:srgbClr val="FF0000"/>
                </a:solidFill>
              </a:rPr>
              <a:t>“CLIENTE”</a:t>
            </a:r>
            <a:endParaRPr lang="es-CL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irador">
  <a:themeElements>
    <a:clrScheme name="Mirador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Mirador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Mirador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811</TotalTime>
  <Words>339</Words>
  <Application>Microsoft Office PowerPoint</Application>
  <PresentationFormat>Presentación en pantalla (4:3)</PresentationFormat>
  <Paragraphs>71</Paragraphs>
  <Slides>39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39</vt:i4>
      </vt:variant>
    </vt:vector>
  </HeadingPairs>
  <TitlesOfParts>
    <vt:vector size="40" baseType="lpstr">
      <vt:lpstr>Mirador</vt:lpstr>
      <vt:lpstr>Presentación de PowerPoint</vt:lpstr>
      <vt:lpstr>Presentación de PowerPoint</vt:lpstr>
      <vt:lpstr>Presentación de PowerPoint</vt:lpstr>
      <vt:lpstr>Creamos nuestra Base de Datos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lorena</dc:creator>
  <cp:lastModifiedBy>claudio</cp:lastModifiedBy>
  <cp:revision>46</cp:revision>
  <dcterms:created xsi:type="dcterms:W3CDTF">2012-12-11T22:05:14Z</dcterms:created>
  <dcterms:modified xsi:type="dcterms:W3CDTF">2013-05-02T08:01:27Z</dcterms:modified>
</cp:coreProperties>
</file>

<file path=docProps/thumbnail.jpeg>
</file>